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4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7" r:id="rId42"/>
    <p:sldId id="298" r:id="rId43"/>
    <p:sldId id="296" r:id="rId4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41F40-6869-3CE5-3C51-C403A7822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CDBC5-D662-9E9F-1A6B-5D4DE50E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2A53D-DAA4-3B21-4FC5-94110E3D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62185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6257F-64AC-8EC6-F739-416DDF13A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FE32B-E34E-C675-8F5D-307025F9E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A8812-D860-9EB1-E2CF-817E86B72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7227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5F9FC-7E23-76BD-FCF0-1A2E3D343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F9CF5A-1D1E-3F30-CFAF-7A8EBE626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5FF8B-620B-DA9C-5119-9689BA298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209194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E1B81-9D82-01A0-581F-E89E0EC0B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001B3-FF05-E2D7-D83A-F675034CB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13413-3F95-993C-8922-8589D3D19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48761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4B1A7E-9C05-31BC-DF76-5CDF9EB9E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5FB38-61D3-EAB6-68E3-0DD04E84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3EA3D-126B-C72A-D843-2031413BE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95467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2ECB7C-08A3-6046-C161-213B95376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2368BC-F1A8-B3A0-7BB2-8A1DE5024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D547FD-AC95-7D92-556B-B9B051872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393755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2BC5CF8-C96E-C321-5841-EEA48E8DC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BD65392-1D0A-0833-898C-7172AD176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F198196-F780-F0D7-DB5A-5E2B7E3B3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15425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60B28DD-F139-C130-8A0C-691624F99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1BB96E-AE66-4797-00C5-25F76DDA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9EF5849-3184-2713-B92E-0A98571D7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840172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0D33DBA-4D38-329E-FE53-4D7C7C96D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DA84AC2-2DEB-148E-99C6-F2A832CC3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998F491-60E6-FED7-4D8B-C556D19C1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649784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D076DA-6B57-C965-0F79-52DB177A1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AC2862-9AC4-3168-646F-5095FBA36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DC7352-A0D1-5C15-74A5-59E8304D8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4361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55FAE1-9507-0DEF-A119-43CA7154F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CB3E00-5E67-C455-B210-DC9BF9EED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FE784A-820E-8FF5-B050-DC2048D20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7001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CA76BF-3097-8775-499D-53621A91568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77DDE7B-43F3-DF30-E506-E323CC80F7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text styles</a:t>
            </a:r>
          </a:p>
          <a:p>
            <a:pPr lvl="1"/>
            <a:r>
              <a:rPr lang="en-US" altLang="sr-Latn-RS"/>
              <a:t>Second level</a:t>
            </a:r>
          </a:p>
          <a:p>
            <a:pPr lvl="2"/>
            <a:r>
              <a:rPr lang="en-US" altLang="sr-Latn-RS"/>
              <a:t>Third level</a:t>
            </a:r>
          </a:p>
          <a:p>
            <a:pPr lvl="3"/>
            <a:r>
              <a:rPr lang="en-US" altLang="sr-Latn-RS"/>
              <a:t>Fourth level</a:t>
            </a:r>
          </a:p>
          <a:p>
            <a:pPr lvl="4"/>
            <a:r>
              <a:rPr lang="en-US" altLang="sr-Latn-R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ABE05-F3F2-6AC6-7712-E3422663A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85768-DAE2-49D8-B003-D9FC2D4A754D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928CB-C762-D7A3-6C66-7CE55C1590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DE185-60DE-F794-DDEC-9B285299A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0F9BA732-3717-4B01-8547-C68681081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49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defTabSz="685800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6858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defTabSz="6858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F712-868C-3C4E-5658-6770028767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>
                <a:cs typeface="Times New Roman" panose="02020603050405020304" pitchFamily="18" charset="0"/>
              </a:rPr>
              <a:t>Degenerative diseases of the bone-joint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69DEA6-3E1D-0FA0-B8A1-347E3C01B5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sr-Latn-RS" dirty="0">
                <a:cs typeface="Times New Roman" panose="02020603050405020304" pitchFamily="18" charset="0"/>
              </a:rPr>
              <a:t>Asst. </a:t>
            </a:r>
            <a:r>
              <a:rPr lang="sr-Latn-RS" altLang="sr-Latn-RS" dirty="0">
                <a:cs typeface="Times New Roman" panose="02020603050405020304" pitchFamily="18" charset="0"/>
              </a:rPr>
              <a:t>Professor</a:t>
            </a:r>
            <a:r>
              <a:rPr lang="en-US" altLang="sr-Latn-RS" dirty="0">
                <a:cs typeface="Times New Roman" panose="02020603050405020304" pitchFamily="18" charset="0"/>
              </a:rPr>
              <a:t> </a:t>
            </a:r>
            <a:r>
              <a:rPr lang="en-US" altLang="sr-Latn-RS" dirty="0" err="1">
                <a:cs typeface="Times New Roman" panose="02020603050405020304" pitchFamily="18" charset="0"/>
              </a:rPr>
              <a:t>Željko</a:t>
            </a:r>
            <a:r>
              <a:rPr lang="en-US" altLang="sr-Latn-RS" dirty="0">
                <a:cs typeface="Times New Roman" panose="02020603050405020304" pitchFamily="18" charset="0"/>
              </a:rPr>
              <a:t> </a:t>
            </a:r>
            <a:r>
              <a:rPr lang="en-US" altLang="sr-Latn-RS" dirty="0" err="1">
                <a:cs typeface="Times New Roman" panose="02020603050405020304" pitchFamily="18" charset="0"/>
              </a:rPr>
              <a:t>Stepanović</a:t>
            </a:r>
            <a:r>
              <a:rPr lang="en-US" altLang="sr-Latn-RS" dirty="0">
                <a:cs typeface="Times New Roman" panose="02020603050405020304" pitchFamily="18" charset="0"/>
              </a:rPr>
              <a:t>, orthopedic surgeon,</a:t>
            </a:r>
          </a:p>
          <a:p>
            <a:pPr>
              <a:defRPr/>
            </a:pPr>
            <a:r>
              <a:rPr lang="en-US" altLang="sr-Latn-RS" dirty="0">
                <a:cs typeface="Times New Roman" panose="02020603050405020304" pitchFamily="18" charset="0"/>
              </a:rPr>
              <a:t>Clinic for Orthopedics and Traumatology of </a:t>
            </a:r>
            <a:r>
              <a:rPr lang="sr-Latn-RS" altLang="sr-Latn-RS" dirty="0">
                <a:cs typeface="Times New Roman" panose="02020603050405020304" pitchFamily="18" charset="0"/>
              </a:rPr>
              <a:t>UC</a:t>
            </a:r>
            <a:r>
              <a:rPr lang="en-US" altLang="sr-Latn-RS" dirty="0">
                <a:cs typeface="Times New Roman" panose="02020603050405020304" pitchFamily="18" charset="0"/>
              </a:rPr>
              <a:t>C Kragujevac,</a:t>
            </a:r>
          </a:p>
          <a:p>
            <a:pPr>
              <a:defRPr/>
            </a:pPr>
            <a:r>
              <a:rPr lang="en-US" altLang="sr-Latn-RS" dirty="0">
                <a:cs typeface="Times New Roman" panose="02020603050405020304" pitchFamily="18" charset="0"/>
              </a:rPr>
              <a:t>Faculty of Medical Sciences, University of Kragujevac</a:t>
            </a:r>
            <a:endParaRPr lang="sr-Latn-RS" altLang="sr-Latn-RS" dirty="0"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074442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68817-6BBB-C9B3-7A63-D8883EC07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Etiology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A5228-3D93-191B-6812-CA5250412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Primary</a:t>
            </a:r>
          </a:p>
          <a:p>
            <a:r>
              <a:rPr lang="en-US" sz="2800" dirty="0"/>
              <a:t>the cause is unknown</a:t>
            </a:r>
          </a:p>
          <a:p>
            <a:r>
              <a:rPr lang="en-US" sz="2800" dirty="0"/>
              <a:t>age; gender; hormones; obesity; genetic factors;</a:t>
            </a:r>
          </a:p>
          <a:p>
            <a:r>
              <a:rPr lang="en-US" sz="2800" dirty="0"/>
              <a:t>climate; nutrition</a:t>
            </a:r>
          </a:p>
          <a:p>
            <a:r>
              <a:rPr lang="en-US" sz="2800" dirty="0"/>
              <a:t>the basis of the disease is the disintegration of cartilage,</a:t>
            </a:r>
          </a:p>
          <a:p>
            <a:r>
              <a:rPr lang="en-US" sz="2800" dirty="0"/>
              <a:t>which causes bone changes, </a:t>
            </a:r>
          </a:p>
          <a:p>
            <a:r>
              <a:rPr lang="en-US" sz="2800" dirty="0"/>
              <a:t>Changes of function of the joints and finally mechanical changes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577678"/>
      </p:ext>
    </p:extLst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10186-0594-E79B-E919-2B0A25EEF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Etiology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DB82B-0BD5-CC31-79D0-1AAF93930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age: changes in content</a:t>
            </a:r>
          </a:p>
          <a:p>
            <a:r>
              <a:rPr lang="en-US" dirty="0"/>
              <a:t>mucopolysaccharides</a:t>
            </a:r>
          </a:p>
          <a:p>
            <a:r>
              <a:rPr lang="en-US" dirty="0"/>
              <a:t>gender: certain arthrosis more often in women</a:t>
            </a:r>
          </a:p>
          <a:p>
            <a:r>
              <a:rPr lang="en-US" dirty="0"/>
              <a:t>(Heberden's nodes)</a:t>
            </a:r>
          </a:p>
          <a:p>
            <a:r>
              <a:rPr lang="en-US" dirty="0"/>
              <a:t>physical efforts</a:t>
            </a:r>
          </a:p>
          <a:p>
            <a:r>
              <a:rPr lang="en-US" dirty="0"/>
              <a:t>obesity: knees, but also spine and hands</a:t>
            </a:r>
          </a:p>
          <a:p>
            <a:r>
              <a:rPr lang="en-US" dirty="0"/>
              <a:t>genes: Heberden's nodes</a:t>
            </a:r>
          </a:p>
          <a:p>
            <a:r>
              <a:rPr lang="en-US" dirty="0"/>
              <a:t>climate: not causally related to arthrosis,</a:t>
            </a:r>
          </a:p>
          <a:p>
            <a:r>
              <a:rPr lang="en-US" dirty="0"/>
              <a:t>though a cold and humid climate provokes complaints</a:t>
            </a:r>
          </a:p>
        </p:txBody>
      </p:sp>
    </p:spTree>
    <p:extLst>
      <p:ext uri="{BB962C8B-B14F-4D97-AF65-F5344CB8AC3E}">
        <p14:creationId xmlns:p14="http://schemas.microsoft.com/office/powerpoint/2010/main" val="737839016"/>
      </p:ext>
    </p:extLst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3B2A-D5CF-8431-31D1-DDAF1A30A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Etiology - secondary arthrosis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D61EA-E169-4514-3459-7B0814D86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1328" y="1595337"/>
            <a:ext cx="10201072" cy="4530828"/>
          </a:xfrm>
        </p:spPr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ComicSansMS"/>
              </a:rPr>
              <a:t>Secondary causes</a:t>
            </a:r>
            <a:r>
              <a:rPr lang="sr-Latn-RS" b="0" i="0" dirty="0">
                <a:solidFill>
                  <a:srgbClr val="000000"/>
                </a:solidFill>
                <a:effectLst/>
                <a:latin typeface="ComicSansMS"/>
              </a:rPr>
              <a:t>:</a:t>
            </a:r>
            <a:endParaRPr lang="en-US" b="0" i="0" dirty="0">
              <a:solidFill>
                <a:srgbClr val="000000"/>
              </a:solidFill>
              <a:effectLst/>
              <a:latin typeface="ComicSansMS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dirty="0">
                <a:solidFill>
                  <a:srgbClr val="000000"/>
                </a:solidFill>
                <a:latin typeface="ComicSansMS"/>
              </a:rPr>
              <a:t>I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micSansMS"/>
              </a:rPr>
              <a:t>nflammatory</a:t>
            </a:r>
            <a:endParaRPr lang="en-US" b="0" i="0" dirty="0">
              <a:solidFill>
                <a:srgbClr val="000000"/>
              </a:solidFill>
              <a:effectLst/>
              <a:latin typeface="ComicSansMS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dirty="0">
                <a:solidFill>
                  <a:srgbClr val="000000"/>
                </a:solidFill>
                <a:latin typeface="ComicSansMS"/>
              </a:rPr>
              <a:t>E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micSansMS"/>
              </a:rPr>
              <a:t>ndocrine</a:t>
            </a:r>
            <a:endParaRPr lang="en-US" b="0" i="0" dirty="0">
              <a:solidFill>
                <a:srgbClr val="000000"/>
              </a:solidFill>
              <a:effectLst/>
              <a:latin typeface="ComicSansMS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dirty="0">
                <a:solidFill>
                  <a:srgbClr val="000000"/>
                </a:solidFill>
                <a:latin typeface="ComicSansMS"/>
              </a:rPr>
              <a:t>M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micSansMS"/>
              </a:rPr>
              <a:t>etabolically</a:t>
            </a:r>
            <a:endParaRPr lang="en-US" b="0" i="0" dirty="0">
              <a:solidFill>
                <a:srgbClr val="000000"/>
              </a:solidFill>
              <a:effectLst/>
              <a:latin typeface="ComicSansMS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dirty="0">
                <a:solidFill>
                  <a:srgbClr val="000000"/>
                </a:solidFill>
                <a:latin typeface="ComicSansMS"/>
              </a:rPr>
              <a:t>H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micSansMS"/>
              </a:rPr>
              <a:t>emophilia</a:t>
            </a:r>
            <a:endParaRPr lang="en-US" b="0" i="0" dirty="0">
              <a:solidFill>
                <a:srgbClr val="000000"/>
              </a:solidFill>
              <a:effectLst/>
              <a:latin typeface="ComicSansMS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0" i="0" dirty="0">
                <a:solidFill>
                  <a:srgbClr val="000000"/>
                </a:solidFill>
                <a:effectLst/>
                <a:latin typeface="ComicSansMS"/>
              </a:rPr>
              <a:t>Developmental</a:t>
            </a:r>
            <a:r>
              <a:rPr lang="sr-Latn-RS" b="0" i="0" dirty="0">
                <a:solidFill>
                  <a:srgbClr val="000000"/>
                </a:solidFill>
                <a:effectLst/>
                <a:latin typeface="ComicSansMS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ComicSansMS"/>
              </a:rPr>
              <a:t>disorders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i="0" dirty="0">
                <a:solidFill>
                  <a:srgbClr val="000000"/>
                </a:solidFill>
                <a:effectLst/>
                <a:latin typeface="ComicSansMS"/>
              </a:rPr>
              <a:t>Neuropathic</a:t>
            </a:r>
            <a:r>
              <a:rPr lang="sr-Latn-RS" b="0" i="0" dirty="0">
                <a:solidFill>
                  <a:srgbClr val="000000"/>
                </a:solidFill>
                <a:effectLst/>
                <a:latin typeface="ComicSansMS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ComicSansMS"/>
              </a:rPr>
              <a:t>disorders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i="0" dirty="0">
                <a:solidFill>
                  <a:srgbClr val="000000"/>
                </a:solidFill>
                <a:effectLst/>
                <a:latin typeface="ComicSansMS"/>
              </a:rPr>
              <a:t>Avascular</a:t>
            </a:r>
            <a:r>
              <a:rPr lang="sr-Latn-RS" b="0" i="0" dirty="0">
                <a:solidFill>
                  <a:srgbClr val="000000"/>
                </a:solidFill>
                <a:effectLst/>
                <a:latin typeface="ComicSansMS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ComicSansMS"/>
              </a:rPr>
              <a:t>necrosis</a:t>
            </a:r>
          </a:p>
          <a:p>
            <a:pPr marL="457200" indent="-457200">
              <a:buFont typeface="+mj-lt"/>
              <a:buAutoNum type="arabicPeriod"/>
            </a:pPr>
            <a:r>
              <a:rPr lang="sr-Latn-RS" dirty="0">
                <a:solidFill>
                  <a:srgbClr val="000000"/>
                </a:solidFill>
                <a:latin typeface="ComicSansMS"/>
              </a:rPr>
              <a:t>T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micSansMS"/>
              </a:rPr>
              <a:t>rauma</a:t>
            </a:r>
            <a:endParaRPr lang="en-US" b="0" i="0" dirty="0">
              <a:solidFill>
                <a:srgbClr val="000000"/>
              </a:solidFill>
              <a:effectLst/>
              <a:latin typeface="ComicSansMS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dirty="0">
                <a:solidFill>
                  <a:srgbClr val="000000"/>
                </a:solidFill>
                <a:latin typeface="ComicSansMS"/>
              </a:rPr>
              <a:t>T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micSansMS"/>
              </a:rPr>
              <a:t>umors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07192"/>
      </p:ext>
    </p:extLst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CB9A4-6FD2-1122-D020-A24909F5F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Pathoanatomy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AB067-4330-A09B-E08E-2573C80B0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5956" y="1600202"/>
            <a:ext cx="10366443" cy="4362854"/>
          </a:xfrm>
        </p:spPr>
        <p:txBody>
          <a:bodyPr/>
          <a:lstStyle/>
          <a:p>
            <a:r>
              <a:rPr lang="en-US" sz="2800" dirty="0"/>
              <a:t>primarily on the cartilage, and then on the bones and</a:t>
            </a:r>
            <a:r>
              <a:rPr lang="sr-Latn-RS" sz="2800" dirty="0"/>
              <a:t> </a:t>
            </a:r>
            <a:r>
              <a:rPr lang="en-US" sz="2800" dirty="0"/>
              <a:t>surrounding soft tissue</a:t>
            </a:r>
            <a:r>
              <a:rPr lang="sr-Latn-RS" sz="2800" dirty="0"/>
              <a:t>s</a:t>
            </a:r>
            <a:endParaRPr lang="en-US" sz="2800" dirty="0"/>
          </a:p>
          <a:p>
            <a:r>
              <a:rPr lang="en-US" sz="2800" dirty="0"/>
              <a:t>fissures and flaking of cartilage;</a:t>
            </a:r>
          </a:p>
          <a:p>
            <a:r>
              <a:rPr lang="en-US" sz="2800" dirty="0" err="1"/>
              <a:t>eburnization</a:t>
            </a:r>
            <a:r>
              <a:rPr lang="en-US" sz="2800" dirty="0"/>
              <a:t> of subchondral bone (sclerosis;</a:t>
            </a:r>
            <a:r>
              <a:rPr lang="sr-Latn-RS" sz="2800" dirty="0"/>
              <a:t> </a:t>
            </a:r>
            <a:r>
              <a:rPr lang="en-US" sz="2800" dirty="0"/>
              <a:t>hardening)</a:t>
            </a:r>
          </a:p>
          <a:p>
            <a:r>
              <a:rPr lang="en-US" sz="2800" dirty="0"/>
              <a:t>cysts in the subchondral bone</a:t>
            </a:r>
          </a:p>
          <a:p>
            <a:r>
              <a:rPr lang="en-US" sz="2800" dirty="0"/>
              <a:t>osteophytes in the place where the synovium and</a:t>
            </a:r>
            <a:r>
              <a:rPr lang="sr-Latn-RS" sz="2800" dirty="0"/>
              <a:t> </a:t>
            </a:r>
            <a:r>
              <a:rPr lang="en-US" sz="2800" dirty="0"/>
              <a:t>cartilage</a:t>
            </a:r>
            <a:r>
              <a:rPr lang="sr-Latn-RS" sz="2800" dirty="0"/>
              <a:t> are in contact</a:t>
            </a:r>
            <a:endParaRPr lang="en-US" sz="2800" dirty="0"/>
          </a:p>
          <a:p>
            <a:r>
              <a:rPr lang="en-US" sz="2800" dirty="0"/>
              <a:t>changes on the capsule, </a:t>
            </a:r>
            <a:r>
              <a:rPr lang="en-US" sz="2800" dirty="0" err="1"/>
              <a:t>lig</a:t>
            </a:r>
            <a:r>
              <a:rPr lang="sr-Latn-RS" sz="2800" dirty="0"/>
              <a:t>aments</a:t>
            </a:r>
            <a:r>
              <a:rPr lang="en-US" sz="2800" dirty="0"/>
              <a:t> and m</a:t>
            </a:r>
            <a:r>
              <a:rPr lang="sr-Latn-RS" sz="2800" dirty="0"/>
              <a:t>uscles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6970761"/>
      </p:ext>
    </p:extLst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1DF18-CEAA-A135-D0A9-F21C13158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Pathoanatomy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2C9371C-C29A-15D0-330F-A003469FC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0504" y="1634247"/>
            <a:ext cx="5179751" cy="4151448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ED5B3F-2997-C7EA-89CC-B28D16148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082" y="1797840"/>
            <a:ext cx="5490452" cy="398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71194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4AA79-1C18-1DA1-D236-E99161D92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arthrosis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8A6C9-EF18-6C97-1C65-ECB9CC283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868" y="1600201"/>
            <a:ext cx="10327532" cy="4525963"/>
          </a:xfrm>
        </p:spPr>
        <p:txBody>
          <a:bodyPr/>
          <a:lstStyle/>
          <a:p>
            <a:r>
              <a:rPr lang="en-US" sz="2800" dirty="0"/>
              <a:t>occurs most often:</a:t>
            </a:r>
          </a:p>
          <a:p>
            <a:r>
              <a:rPr lang="sr-Latn-RS" sz="2800" dirty="0"/>
              <a:t>DIP</a:t>
            </a:r>
            <a:r>
              <a:rPr lang="en-US" sz="2800" dirty="0"/>
              <a:t>; knee; hip; lumbar and cervical spine;</a:t>
            </a:r>
          </a:p>
          <a:p>
            <a:r>
              <a:rPr lang="en-US" sz="2800" dirty="0"/>
              <a:t>MTP; PIP; CMC of the thumb</a:t>
            </a:r>
          </a:p>
          <a:p>
            <a:r>
              <a:rPr lang="en-US" sz="2800" dirty="0"/>
              <a:t>Much less often: TM, shoulder joints,</a:t>
            </a:r>
            <a:r>
              <a:rPr lang="sr-Latn-RS" sz="2800" dirty="0"/>
              <a:t> </a:t>
            </a:r>
            <a:r>
              <a:rPr lang="en-US" sz="2800" dirty="0"/>
              <a:t>costovertebral</a:t>
            </a:r>
          </a:p>
          <a:p>
            <a:r>
              <a:rPr lang="en-US" sz="2800" dirty="0"/>
              <a:t>Ankle joint very rarely, except as</a:t>
            </a:r>
            <a:r>
              <a:rPr lang="sr-Latn-RS" sz="2800" dirty="0"/>
              <a:t> </a:t>
            </a:r>
            <a:r>
              <a:rPr lang="en-US" sz="2800" dirty="0"/>
              <a:t>secondary arthrosis.</a:t>
            </a:r>
          </a:p>
        </p:txBody>
      </p:sp>
    </p:spTree>
    <p:extLst>
      <p:ext uri="{BB962C8B-B14F-4D97-AF65-F5344CB8AC3E}">
        <p14:creationId xmlns:p14="http://schemas.microsoft.com/office/powerpoint/2010/main" val="292061940"/>
      </p:ext>
    </p:extLst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CC0E6-FBE9-ADF9-6315-63E0791DF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arthrosis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87BEEDD-2E9B-9DB2-06E3-31C2FC2CB8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0323" y="1600200"/>
            <a:ext cx="4556384" cy="5102676"/>
          </a:xfrm>
        </p:spPr>
      </p:pic>
    </p:spTree>
    <p:extLst>
      <p:ext uri="{BB962C8B-B14F-4D97-AF65-F5344CB8AC3E}">
        <p14:creationId xmlns:p14="http://schemas.microsoft.com/office/powerpoint/2010/main" val="3042026754"/>
      </p:ext>
    </p:extLst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0D7F7-30F1-E1FE-8ABB-DF80181D4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manifestations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A302-B3CB-FA80-FE21-F5D813A6DC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5140" y="1600201"/>
            <a:ext cx="10337260" cy="4525963"/>
          </a:xfrm>
        </p:spPr>
        <p:txBody>
          <a:bodyPr/>
          <a:lstStyle/>
          <a:p>
            <a:r>
              <a:rPr lang="en-US" sz="2800" dirty="0"/>
              <a:t>the pain</a:t>
            </a:r>
          </a:p>
          <a:p>
            <a:r>
              <a:rPr lang="en-US" sz="2800" dirty="0"/>
              <a:t>stiffness (contracture)</a:t>
            </a:r>
          </a:p>
          <a:p>
            <a:r>
              <a:rPr lang="en-US" sz="2800" dirty="0"/>
              <a:t>deformation</a:t>
            </a:r>
          </a:p>
        </p:txBody>
      </p:sp>
    </p:spTree>
    <p:extLst>
      <p:ext uri="{BB962C8B-B14F-4D97-AF65-F5344CB8AC3E}">
        <p14:creationId xmlns:p14="http://schemas.microsoft.com/office/powerpoint/2010/main" val="3982045496"/>
      </p:ext>
    </p:extLst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9B53A-2351-E6FA-D782-60F7704FA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84C6E-CAD8-761C-0DB6-DD2133E0A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3506" y="1600201"/>
            <a:ext cx="10278894" cy="4525963"/>
          </a:xfrm>
        </p:spPr>
        <p:txBody>
          <a:bodyPr/>
          <a:lstStyle/>
          <a:p>
            <a:r>
              <a:rPr lang="en-US" dirty="0"/>
              <a:t>is subjective, difficult to define objectively</a:t>
            </a:r>
          </a:p>
          <a:p>
            <a:r>
              <a:rPr lang="en-US" dirty="0"/>
              <a:t>immeasurable category</a:t>
            </a:r>
          </a:p>
          <a:p>
            <a:r>
              <a:rPr lang="en-US" dirty="0"/>
              <a:t>Rheumatic pain can be</a:t>
            </a:r>
            <a:r>
              <a:rPr lang="sr-Latn-RS" dirty="0"/>
              <a:t>:</a:t>
            </a:r>
            <a:r>
              <a:rPr lang="en-US" dirty="0"/>
              <a:t> </a:t>
            </a:r>
            <a:endParaRPr lang="sr-Latn-RS" dirty="0"/>
          </a:p>
          <a:p>
            <a:r>
              <a:rPr lang="sr-Latn-RS" dirty="0"/>
              <a:t>A</a:t>
            </a:r>
            <a:r>
              <a:rPr lang="en-US" dirty="0" err="1"/>
              <a:t>rticular</a:t>
            </a:r>
            <a:r>
              <a:rPr lang="en-US" dirty="0"/>
              <a:t>,</a:t>
            </a:r>
          </a:p>
          <a:p>
            <a:r>
              <a:rPr lang="sr-Latn-RS" dirty="0"/>
              <a:t>P</a:t>
            </a:r>
            <a:r>
              <a:rPr lang="en-US" dirty="0" err="1"/>
              <a:t>eriarticular</a:t>
            </a:r>
            <a:r>
              <a:rPr lang="en-US" dirty="0"/>
              <a:t>, </a:t>
            </a:r>
            <a:endParaRPr lang="sr-Latn-RS" dirty="0"/>
          </a:p>
          <a:p>
            <a:r>
              <a:rPr lang="sr-Latn-RS" dirty="0"/>
              <a:t>M</a:t>
            </a:r>
            <a:r>
              <a:rPr lang="en-US" dirty="0" err="1"/>
              <a:t>uscular</a:t>
            </a:r>
            <a:r>
              <a:rPr lang="en-US" dirty="0"/>
              <a:t> or </a:t>
            </a:r>
            <a:endParaRPr lang="sr-Latn-RS" dirty="0"/>
          </a:p>
          <a:p>
            <a:r>
              <a:rPr lang="en-US" dirty="0"/>
              <a:t>Neurogenic</a:t>
            </a:r>
            <a:r>
              <a:rPr lang="sr-Latn-RS" dirty="0"/>
              <a:t> </a:t>
            </a:r>
            <a:r>
              <a:rPr lang="en-US" dirty="0"/>
              <a:t>origin.</a:t>
            </a:r>
          </a:p>
        </p:txBody>
      </p:sp>
    </p:spTree>
    <p:extLst>
      <p:ext uri="{BB962C8B-B14F-4D97-AF65-F5344CB8AC3E}">
        <p14:creationId xmlns:p14="http://schemas.microsoft.com/office/powerpoint/2010/main" val="4095453756"/>
      </p:ext>
    </p:ext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0253D-37F3-CC29-1763-7C4E759D1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EB1E2-E755-29D5-883E-0FC97FF1F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5956" y="1600201"/>
            <a:ext cx="10366443" cy="4525963"/>
          </a:xfrm>
        </p:spPr>
        <p:txBody>
          <a:bodyPr/>
          <a:lstStyle/>
          <a:p>
            <a:r>
              <a:rPr lang="en-US" sz="2800" dirty="0"/>
              <a:t>of mechanical and vascular origin usually occurs</a:t>
            </a:r>
            <a:r>
              <a:rPr lang="sr-Latn-RS" sz="2800" dirty="0"/>
              <a:t> </a:t>
            </a:r>
            <a:r>
              <a:rPr lang="en-US" sz="2800" dirty="0"/>
              <a:t>during movements,</a:t>
            </a:r>
          </a:p>
          <a:p>
            <a:r>
              <a:rPr lang="en-US" sz="2800" dirty="0"/>
              <a:t>persistent pain suggests an inflammatory etiology</a:t>
            </a:r>
            <a:r>
              <a:rPr lang="sr-Latn-RS" sz="2800" dirty="0"/>
              <a:t> </a:t>
            </a:r>
            <a:r>
              <a:rPr lang="en-US" sz="2800" dirty="0"/>
              <a:t>which increases at night and during rest is beneficial</a:t>
            </a:r>
          </a:p>
          <a:p>
            <a:r>
              <a:rPr lang="en-US" sz="2800" dirty="0"/>
              <a:t>tumor, inflammatory or neuropathic etiology</a:t>
            </a:r>
          </a:p>
          <a:p>
            <a:r>
              <a:rPr lang="en-US" sz="2800" dirty="0"/>
              <a:t>independent of position and degree of activity, which does not</a:t>
            </a:r>
            <a:r>
              <a:rPr lang="sr-Latn-RS" sz="2800" dirty="0"/>
              <a:t> </a:t>
            </a:r>
            <a:r>
              <a:rPr lang="en-US" sz="2800" dirty="0"/>
              <a:t>responds to therapy suggests a psychological origin.</a:t>
            </a:r>
          </a:p>
        </p:txBody>
      </p:sp>
    </p:spTree>
    <p:extLst>
      <p:ext uri="{BB962C8B-B14F-4D97-AF65-F5344CB8AC3E}">
        <p14:creationId xmlns:p14="http://schemas.microsoft.com/office/powerpoint/2010/main" val="854657999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CAD17-569A-520B-163A-B58AE9D8D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n-lt"/>
                <a:cs typeface="Times New Roman" panose="02020603050405020304" pitchFamily="18" charset="0"/>
              </a:rPr>
              <a:t>Rheumatic diseases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43590-30AF-2C05-B6E1-EB56DCAB94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+mn-lt"/>
                <a:cs typeface="Times New Roman" panose="02020603050405020304" pitchFamily="18" charset="0"/>
              </a:rPr>
              <a:t>Rheumatic diseases </a:t>
            </a:r>
            <a:r>
              <a:rPr lang="en-US" sz="2800" dirty="0"/>
              <a:t>are diseases of the locomotor system</a:t>
            </a:r>
          </a:p>
          <a:p>
            <a:r>
              <a:rPr lang="en-US" sz="2800" dirty="0"/>
              <a:t>(bones, joints, muscles and surrounding structures),</a:t>
            </a:r>
          </a:p>
          <a:p>
            <a:r>
              <a:rPr lang="en-US" sz="2800" dirty="0"/>
              <a:t>degenerative,</a:t>
            </a:r>
          </a:p>
          <a:p>
            <a:r>
              <a:rPr lang="en-US" sz="2800" dirty="0"/>
              <a:t>inflammatory (infectious or autoimmune) or</a:t>
            </a:r>
          </a:p>
          <a:p>
            <a:r>
              <a:rPr lang="en-US" sz="2800" dirty="0"/>
              <a:t>metabolic nature,</a:t>
            </a:r>
          </a:p>
          <a:p>
            <a:r>
              <a:rPr lang="en-US" sz="2800" dirty="0"/>
              <a:t>which often involve other organs and organ systems</a:t>
            </a:r>
          </a:p>
        </p:txBody>
      </p:sp>
    </p:spTree>
    <p:extLst>
      <p:ext uri="{BB962C8B-B14F-4D97-AF65-F5344CB8AC3E}">
        <p14:creationId xmlns:p14="http://schemas.microsoft.com/office/powerpoint/2010/main" val="137513689"/>
      </p:ext>
    </p:ext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DAA7-B1EE-6F13-0F21-243C18D9E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Rheumatic pain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3261F-23B3-DDF6-FCDE-3B72D3A65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609929"/>
            <a:ext cx="10972800" cy="4525963"/>
          </a:xfrm>
        </p:spPr>
        <p:txBody>
          <a:bodyPr/>
          <a:lstStyle/>
          <a:p>
            <a:r>
              <a:rPr lang="en-US" sz="2800" dirty="0"/>
              <a:t>Deep, most often dull, vague</a:t>
            </a:r>
          </a:p>
          <a:p>
            <a:r>
              <a:rPr lang="en-US" sz="2800" dirty="0"/>
              <a:t>localized, accompanied by a feeling of crushing and</a:t>
            </a:r>
            <a:r>
              <a:rPr lang="sr-Latn-RS" sz="2800" dirty="0"/>
              <a:t> </a:t>
            </a:r>
            <a:r>
              <a:rPr lang="en-US" sz="2800" dirty="0"/>
              <a:t>numbness.</a:t>
            </a:r>
          </a:p>
          <a:p>
            <a:r>
              <a:rPr lang="en-US" sz="2800" dirty="0"/>
              <a:t>The pain can be aggravated by a change of weather or</a:t>
            </a:r>
            <a:r>
              <a:rPr lang="sr-Latn-RS" sz="2800" dirty="0"/>
              <a:t> </a:t>
            </a:r>
            <a:r>
              <a:rPr lang="en-US" sz="2800" dirty="0"/>
              <a:t>increased load on the joint.</a:t>
            </a:r>
          </a:p>
          <a:p>
            <a:r>
              <a:rPr lang="en-US" sz="2800" dirty="0"/>
              <a:t>In the advanced stages, the pain is constant and occurs in rest (at night)</a:t>
            </a:r>
          </a:p>
        </p:txBody>
      </p:sp>
    </p:spTree>
    <p:extLst>
      <p:ext uri="{BB962C8B-B14F-4D97-AF65-F5344CB8AC3E}">
        <p14:creationId xmlns:p14="http://schemas.microsoft.com/office/powerpoint/2010/main" val="2306966316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28123-38DF-08C3-520F-93DD6A743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STIFFNESS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C3DD0-7751-85A0-0169-DF965E662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774" y="1600201"/>
            <a:ext cx="6050605" cy="4525963"/>
          </a:xfrm>
        </p:spPr>
        <p:txBody>
          <a:bodyPr/>
          <a:lstStyle/>
          <a:p>
            <a:r>
              <a:rPr lang="en-US" dirty="0"/>
              <a:t>after resting, it does not last long</a:t>
            </a:r>
          </a:p>
          <a:p>
            <a:r>
              <a:rPr lang="en-US" dirty="0"/>
              <a:t>(up to 30 min), scratching sensation,</a:t>
            </a:r>
          </a:p>
          <a:p>
            <a:r>
              <a:rPr lang="en-US" dirty="0"/>
              <a:t>crepitations.</a:t>
            </a:r>
          </a:p>
          <a:p>
            <a:r>
              <a:rPr lang="en-US" dirty="0"/>
              <a:t>Contractures are caused by muscle</a:t>
            </a:r>
          </a:p>
          <a:p>
            <a:r>
              <a:rPr lang="en-US" dirty="0"/>
              <a:t>spasms, incongruities</a:t>
            </a:r>
            <a:r>
              <a:rPr lang="sr-Latn-RS" dirty="0"/>
              <a:t> of </a:t>
            </a:r>
            <a:r>
              <a:rPr lang="en-US" dirty="0"/>
              <a:t>articular surfaces, osteophytes,</a:t>
            </a:r>
          </a:p>
          <a:p>
            <a:r>
              <a:rPr lang="en-US" dirty="0"/>
              <a:t>soft tissue fibrosis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9D4E75-4485-5F22-C634-7476FC806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670" y="1417638"/>
            <a:ext cx="5352329" cy="40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12247"/>
      </p:ext>
    </p:extLst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0C1E1-4394-9127-600F-D68E989B1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A4B23-9CEF-F021-F103-6E6D44F1A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047" y="1600201"/>
            <a:ext cx="4918954" cy="4525963"/>
          </a:xfrm>
        </p:spPr>
        <p:txBody>
          <a:bodyPr/>
          <a:lstStyle/>
          <a:p>
            <a:r>
              <a:rPr lang="en-US" dirty="0"/>
              <a:t>Osteophytes, capsule fibrosis,</a:t>
            </a:r>
          </a:p>
          <a:p>
            <a:r>
              <a:rPr lang="sr-Latn-RS" dirty="0"/>
              <a:t>S</a:t>
            </a:r>
            <a:r>
              <a:rPr lang="en-US" dirty="0"/>
              <a:t>pout</a:t>
            </a:r>
          </a:p>
          <a:p>
            <a:r>
              <a:rPr lang="en-US" dirty="0"/>
              <a:t>Instability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AC299B-FE33-BB77-F1B9-5AAF50BC4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774" y="1348165"/>
            <a:ext cx="4006073" cy="533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96713"/>
      </p:ext>
    </p:extLst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37932-60AA-0C48-E9B2-FF1A6563F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6C888-71A8-F758-7F93-AFD3E044A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90FEC6-69DA-6FA3-13DE-C9AF196C1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614" y="274638"/>
            <a:ext cx="5029200" cy="651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753984"/>
      </p:ext>
    </p:extLst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E3058-EF1D-A352-F166-EC0039795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Heberdens</a:t>
            </a:r>
            <a:r>
              <a:rPr lang="en-US" dirty="0"/>
              <a:t> and </a:t>
            </a:r>
            <a:r>
              <a:rPr lang="en-US" dirty="0" err="1"/>
              <a:t>Bouchards</a:t>
            </a:r>
            <a:br>
              <a:rPr lang="en-US" dirty="0"/>
            </a:br>
            <a:r>
              <a:rPr lang="en-US" dirty="0"/>
              <a:t>nods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0634B7-FCC1-917A-8080-B0775562C1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0028" y="1600200"/>
            <a:ext cx="6231944" cy="4525963"/>
          </a:xfrm>
        </p:spPr>
      </p:pic>
    </p:spTree>
    <p:extLst>
      <p:ext uri="{BB962C8B-B14F-4D97-AF65-F5344CB8AC3E}">
        <p14:creationId xmlns:p14="http://schemas.microsoft.com/office/powerpoint/2010/main" val="1569617313"/>
      </p:ext>
    </p:extLst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DC825-C93C-4D23-AEC5-6A17602C3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2A93D-DBCE-6608-B965-E85B8DB0C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412" y="1600201"/>
            <a:ext cx="10346987" cy="4525963"/>
          </a:xfrm>
        </p:spPr>
        <p:txBody>
          <a:bodyPr/>
          <a:lstStyle/>
          <a:p>
            <a:r>
              <a:rPr lang="en-US" sz="2800" dirty="0"/>
              <a:t>determine how much the symptoms affect the daily</a:t>
            </a:r>
            <a:r>
              <a:rPr lang="sr-Latn-RS" sz="2800" dirty="0"/>
              <a:t> </a:t>
            </a:r>
            <a:r>
              <a:rPr lang="en-US" sz="2800" dirty="0"/>
              <a:t>activities and working capacity (tolerance to</a:t>
            </a:r>
            <a:r>
              <a:rPr lang="sr-Latn-RS" sz="2800" dirty="0"/>
              <a:t> </a:t>
            </a:r>
            <a:r>
              <a:rPr lang="en-US" sz="2800" dirty="0"/>
              <a:t>pain, level of physical activity, expectations...)</a:t>
            </a:r>
          </a:p>
          <a:p>
            <a:r>
              <a:rPr lang="en-US" sz="2800" dirty="0"/>
              <a:t>determine the general state of health, previous diseases of the joint, use of drugs (and </a:t>
            </a:r>
            <a:r>
              <a:rPr lang="sr-Latn-RS" sz="2800" dirty="0"/>
              <a:t>traditional</a:t>
            </a:r>
            <a:r>
              <a:rPr lang="en-US" sz="2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92823046"/>
      </p:ext>
    </p:extLst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D18E2-A2A1-7219-7CC0-0D2E06627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C9631-7F96-BFCB-6125-39E5C68B9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5956" y="1600201"/>
            <a:ext cx="10366443" cy="4525963"/>
          </a:xfrm>
        </p:spPr>
        <p:txBody>
          <a:bodyPr/>
          <a:lstStyle/>
          <a:p>
            <a:r>
              <a:rPr lang="en-US" sz="2800" dirty="0"/>
              <a:t>active and passive</a:t>
            </a:r>
            <a:r>
              <a:rPr lang="sr-Latn-RS" sz="2800" dirty="0"/>
              <a:t> </a:t>
            </a:r>
            <a:r>
              <a:rPr lang="en-US" sz="2800" dirty="0"/>
              <a:t>joint mobility</a:t>
            </a:r>
          </a:p>
          <a:p>
            <a:r>
              <a:rPr lang="en-US" sz="2800" dirty="0"/>
              <a:t>contractures and stability</a:t>
            </a:r>
            <a:r>
              <a:rPr lang="sr-Latn-RS" sz="2800" dirty="0"/>
              <a:t> of the joint</a:t>
            </a:r>
            <a:endParaRPr lang="en-US" sz="2800" dirty="0"/>
          </a:p>
          <a:p>
            <a:r>
              <a:rPr lang="en-US" sz="2800" dirty="0"/>
              <a:t>crepitations, effusion,</a:t>
            </a:r>
          </a:p>
          <a:p>
            <a:r>
              <a:rPr lang="en-US" sz="2800" dirty="0"/>
              <a:t>palpation sensitivity,</a:t>
            </a:r>
          </a:p>
          <a:p>
            <a:r>
              <a:rPr lang="en-US" sz="2800" dirty="0"/>
              <a:t>muscle atrophy</a:t>
            </a:r>
          </a:p>
        </p:txBody>
      </p:sp>
    </p:spTree>
    <p:extLst>
      <p:ext uri="{BB962C8B-B14F-4D97-AF65-F5344CB8AC3E}">
        <p14:creationId xmlns:p14="http://schemas.microsoft.com/office/powerpoint/2010/main" val="3269263502"/>
      </p:ext>
    </p:extLst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504C6-8967-73A3-8E3A-D38F6A0BB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</a:t>
            </a:r>
            <a:r>
              <a:rPr lang="sr-Latn-RS" dirty="0"/>
              <a:t>findings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2AE62-B99C-A216-D9E7-4B9AB0DED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5685" y="1600201"/>
            <a:ext cx="10356715" cy="4525963"/>
          </a:xfrm>
        </p:spPr>
        <p:txBody>
          <a:bodyPr/>
          <a:lstStyle/>
          <a:p>
            <a:r>
              <a:rPr lang="en-US" sz="2800" dirty="0"/>
              <a:t>Symptoms in a quarter of patients with X-rays</a:t>
            </a:r>
            <a:r>
              <a:rPr lang="sr-Latn-RS" sz="2800" dirty="0"/>
              <a:t> </a:t>
            </a:r>
            <a:r>
              <a:rPr lang="en-US" sz="2800" dirty="0"/>
              <a:t>signs.</a:t>
            </a:r>
          </a:p>
          <a:p>
            <a:r>
              <a:rPr lang="en-US" sz="2800" dirty="0"/>
              <a:t>Clinical picture in primary and secondary cases</a:t>
            </a:r>
          </a:p>
          <a:p>
            <a:r>
              <a:rPr lang="en-US" sz="2800" dirty="0"/>
              <a:t>arthrosis is no different</a:t>
            </a:r>
          </a:p>
          <a:p>
            <a:r>
              <a:rPr lang="en-US" sz="2800" dirty="0"/>
              <a:t>The joints are asymmetrically affected (unlike RA)</a:t>
            </a:r>
          </a:p>
        </p:txBody>
      </p:sp>
    </p:spTree>
    <p:extLst>
      <p:ext uri="{BB962C8B-B14F-4D97-AF65-F5344CB8AC3E}">
        <p14:creationId xmlns:p14="http://schemas.microsoft.com/office/powerpoint/2010/main" val="3898354901"/>
      </p:ext>
    </p:extLst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09DF2-28B7-863F-1A50-20CF57AC0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X-ray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DD315-0411-CD7F-8168-722D666EE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774" y="1600201"/>
            <a:ext cx="10395626" cy="4525963"/>
          </a:xfrm>
        </p:spPr>
        <p:txBody>
          <a:bodyPr/>
          <a:lstStyle/>
          <a:p>
            <a:r>
              <a:rPr lang="en-US" dirty="0"/>
              <a:t>narrowing of the joint </a:t>
            </a:r>
            <a:r>
              <a:rPr lang="sr-Latn-RS" dirty="0"/>
              <a:t>space</a:t>
            </a:r>
            <a:endParaRPr lang="en-US" dirty="0"/>
          </a:p>
          <a:p>
            <a:r>
              <a:rPr lang="en-US" dirty="0"/>
              <a:t>sclerosis of the subchondral bone; subchondral cysts</a:t>
            </a:r>
          </a:p>
          <a:p>
            <a:r>
              <a:rPr lang="en-US" dirty="0"/>
              <a:t>osteophytes</a:t>
            </a:r>
          </a:p>
          <a:p>
            <a:r>
              <a:rPr lang="en-US" dirty="0"/>
              <a:t>free joint bodies</a:t>
            </a:r>
          </a:p>
          <a:p>
            <a:r>
              <a:rPr lang="en-US" dirty="0"/>
              <a:t>subluxations, deformities in an advanced stage</a:t>
            </a:r>
          </a:p>
          <a:p>
            <a:r>
              <a:rPr lang="en-US" dirty="0"/>
              <a:t>Other imaging studies - in certain cases</a:t>
            </a:r>
          </a:p>
        </p:txBody>
      </p:sp>
    </p:spTree>
    <p:extLst>
      <p:ext uri="{BB962C8B-B14F-4D97-AF65-F5344CB8AC3E}">
        <p14:creationId xmlns:p14="http://schemas.microsoft.com/office/powerpoint/2010/main" val="565520986"/>
      </p:ext>
    </p:extLst>
  </p:cSld>
  <p:clrMapOvr>
    <a:masterClrMapping/>
  </p:clrMapOvr>
  <p:transition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1406CA-DDC1-B70E-C636-401737CF6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X-ray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43D2521-5986-48C3-64EF-0B88794EDEB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04763" y="1600200"/>
            <a:ext cx="3816127" cy="5088170"/>
          </a:xfr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F6B3CFD-7CD8-EBD5-AAA3-3DCD9EFA646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70451" y="1600200"/>
            <a:ext cx="3817312" cy="5088170"/>
          </a:xfrm>
        </p:spPr>
      </p:pic>
    </p:spTree>
    <p:extLst>
      <p:ext uri="{BB962C8B-B14F-4D97-AF65-F5344CB8AC3E}">
        <p14:creationId xmlns:p14="http://schemas.microsoft.com/office/powerpoint/2010/main" val="2590654463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4B3C1-444B-19F1-81A3-71BDF41F8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Medical and socio-economic importance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D0375-1141-964A-F652-5B4C354C7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high frequency (first place in frequency among chronic diseases)</a:t>
            </a:r>
          </a:p>
          <a:p>
            <a:r>
              <a:rPr lang="en-US" sz="4000" dirty="0"/>
              <a:t>chronic and progressive course;</a:t>
            </a:r>
          </a:p>
          <a:p>
            <a:r>
              <a:rPr lang="en-US" sz="4000" dirty="0"/>
              <a:t>impact on quality of life and work ability</a:t>
            </a:r>
          </a:p>
        </p:txBody>
      </p:sp>
    </p:spTree>
    <p:extLst>
      <p:ext uri="{BB962C8B-B14F-4D97-AF65-F5344CB8AC3E}">
        <p14:creationId xmlns:p14="http://schemas.microsoft.com/office/powerpoint/2010/main" val="821101291"/>
      </p:ext>
    </p:extLst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5E408-53EF-0178-73D2-03F29F819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X-ray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7D99E5-8F16-A091-0DEA-CF9C92AEA4C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07405" y="1600200"/>
            <a:ext cx="2789189" cy="4525963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F669BB-DF2E-CC7E-D1D5-3ED7321655D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80427" y="1600200"/>
            <a:ext cx="3419146" cy="4525963"/>
          </a:xfrm>
        </p:spPr>
      </p:pic>
    </p:spTree>
    <p:extLst>
      <p:ext uri="{BB962C8B-B14F-4D97-AF65-F5344CB8AC3E}">
        <p14:creationId xmlns:p14="http://schemas.microsoft.com/office/powerpoint/2010/main" val="2533230259"/>
      </p:ext>
    </p:extLst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B753F-C276-A776-5855-2591D362C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Kellgren</a:t>
            </a:r>
            <a:r>
              <a:rPr lang="en-US" dirty="0"/>
              <a:t>-Lawrence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E8E9C2-6FC2-D57D-6D17-68615F8D7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412" y="1600201"/>
            <a:ext cx="10346987" cy="4525963"/>
          </a:xfrm>
        </p:spPr>
        <p:txBody>
          <a:bodyPr/>
          <a:lstStyle/>
          <a:p>
            <a:r>
              <a:rPr lang="en-US" sz="2800" dirty="0"/>
              <a:t>Grade 0 No features of osteoarthritis</a:t>
            </a:r>
          </a:p>
          <a:p>
            <a:r>
              <a:rPr lang="en-US" sz="2800" dirty="0"/>
              <a:t>Grade 1 Suspicion of joint space narrowing and possible osteophytes</a:t>
            </a:r>
          </a:p>
          <a:p>
            <a:r>
              <a:rPr lang="en-US" sz="2800" dirty="0"/>
              <a:t>Grade 2 Specific osteophytes and possible narrowing of the joint space</a:t>
            </a:r>
          </a:p>
          <a:p>
            <a:r>
              <a:rPr lang="en-US" sz="2800" dirty="0"/>
              <a:t>Grade 3 More moderately pronounced osteophytes, narrowing of the joint space</a:t>
            </a:r>
            <a:r>
              <a:rPr lang="sr-Latn-RS" sz="2800" dirty="0"/>
              <a:t> </a:t>
            </a:r>
            <a:r>
              <a:rPr lang="en-US" sz="2800" dirty="0"/>
              <a:t>and subchondral sclerosis and possible deformity of the bone ends</a:t>
            </a:r>
          </a:p>
          <a:p>
            <a:r>
              <a:rPr lang="en-US" sz="2800" dirty="0"/>
              <a:t>Grade 4 Large osteophytes, pronounced narrowing of the joint space, pronounced</a:t>
            </a:r>
            <a:r>
              <a:rPr lang="sr-Latn-RS" sz="2800" dirty="0"/>
              <a:t> </a:t>
            </a:r>
            <a:r>
              <a:rPr lang="en-US" sz="2800" dirty="0"/>
              <a:t>sclerosis and deformity of bone edges</a:t>
            </a:r>
          </a:p>
        </p:txBody>
      </p:sp>
    </p:spTree>
    <p:extLst>
      <p:ext uri="{BB962C8B-B14F-4D97-AF65-F5344CB8AC3E}">
        <p14:creationId xmlns:p14="http://schemas.microsoft.com/office/powerpoint/2010/main" val="3250976536"/>
      </p:ext>
    </p:extLst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3E3A4-F26D-FE2F-3CA7-169E35A66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X-ray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86218D-C8E6-201B-6C4B-BF879C626A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8691" y="1600200"/>
            <a:ext cx="6776936" cy="5082702"/>
          </a:xfrm>
        </p:spPr>
      </p:pic>
    </p:spTree>
    <p:extLst>
      <p:ext uri="{BB962C8B-B14F-4D97-AF65-F5344CB8AC3E}">
        <p14:creationId xmlns:p14="http://schemas.microsoft.com/office/powerpoint/2010/main" val="1210291920"/>
      </p:ext>
    </p:extLst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BD24A-8A7F-C135-F1FA-8A03A9B4C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MRI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A9A97D9-520A-05A7-3872-E790DF82EC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49110" y="1600200"/>
            <a:ext cx="4105780" cy="4525963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19D0B20-4B56-03AA-9287-D4EF684D31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31650" y="1600200"/>
            <a:ext cx="4116700" cy="4525963"/>
          </a:xfrm>
        </p:spPr>
      </p:pic>
    </p:spTree>
    <p:extLst>
      <p:ext uri="{BB962C8B-B14F-4D97-AF65-F5344CB8AC3E}">
        <p14:creationId xmlns:p14="http://schemas.microsoft.com/office/powerpoint/2010/main" val="2963646699"/>
      </p:ext>
    </p:extLst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BF69C-8694-B952-22B9-9AF727205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MRI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068AD1-D19D-BE34-3FCC-7BD0A5AAA10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9487" y="1600203"/>
            <a:ext cx="4525963" cy="4525963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298CB74-66E0-73C7-F115-09DC1D554E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27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2175948843"/>
      </p:ext>
    </p:extLst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C522F-6B87-6AF1-4A84-125638F3A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i="0" dirty="0" err="1">
                <a:effectLst/>
              </a:rPr>
              <a:t>Tönnis</a:t>
            </a:r>
            <a:r>
              <a:rPr lang="en-US" sz="3200" i="0" dirty="0">
                <a:effectLst/>
              </a:rPr>
              <a:t> Classification of Osteoarthritis by Radiographic Changes</a:t>
            </a:r>
            <a:r>
              <a:rPr lang="en-US" sz="3200" dirty="0"/>
              <a:t> 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5F10DB-EEF7-C3A1-8472-C0EFE73DC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4FDCD9-4B92-32F9-0AC4-96DF4579A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477" y="1225685"/>
            <a:ext cx="6570223" cy="544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722251"/>
      </p:ext>
    </p:extLst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3DA70-185D-D61A-D013-801553BB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Secondary osteoarthrosis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65C98A-1E47-4AE3-FD4E-D69B7E4F75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8578" y="1600200"/>
            <a:ext cx="10113822" cy="4983162"/>
          </a:xfrm>
        </p:spPr>
      </p:pic>
    </p:spTree>
    <p:extLst>
      <p:ext uri="{BB962C8B-B14F-4D97-AF65-F5344CB8AC3E}">
        <p14:creationId xmlns:p14="http://schemas.microsoft.com/office/powerpoint/2010/main" val="1810348048"/>
      </p:ext>
    </p:extLst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AAC89-551D-ED34-6A8F-51946CFC1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997548-746B-CC77-755E-BA163DEE09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4050" y="1600201"/>
            <a:ext cx="10298349" cy="4525963"/>
          </a:xfrm>
        </p:spPr>
        <p:txBody>
          <a:bodyPr/>
          <a:lstStyle/>
          <a:p>
            <a:r>
              <a:rPr lang="en-US" dirty="0"/>
              <a:t>Laboratory, hematological, serological and</a:t>
            </a:r>
            <a:r>
              <a:rPr lang="sr-Latn-RS" dirty="0"/>
              <a:t> </a:t>
            </a:r>
            <a:r>
              <a:rPr lang="en-US" dirty="0"/>
              <a:t>immunological findings are uncharacteristic</a:t>
            </a:r>
          </a:p>
          <a:p>
            <a:r>
              <a:rPr lang="en-US" dirty="0"/>
              <a:t>Laboratory findings serve us to rule out other diseases, and rather</a:t>
            </a:r>
            <a:r>
              <a:rPr lang="sr-Latn-RS" dirty="0"/>
              <a:t> </a:t>
            </a:r>
            <a:r>
              <a:rPr lang="en-US" dirty="0"/>
              <a:t>mainly RA and septic arthritis</a:t>
            </a:r>
          </a:p>
          <a:p>
            <a:r>
              <a:rPr lang="en-US" dirty="0"/>
              <a:t>Synovial fluid: pale yellow and transparent;</a:t>
            </a:r>
          </a:p>
          <a:p>
            <a:r>
              <a:rPr lang="en-US" dirty="0"/>
              <a:t>leukocytes less than 2000/ml;</a:t>
            </a:r>
          </a:p>
          <a:p>
            <a:r>
              <a:rPr lang="en-US" dirty="0"/>
              <a:t>polymorphonuclear &lt; 15%;</a:t>
            </a:r>
          </a:p>
          <a:p>
            <a:r>
              <a:rPr lang="en-US" dirty="0"/>
              <a:t>glucose as in blood;</a:t>
            </a:r>
          </a:p>
          <a:p>
            <a:r>
              <a:rPr lang="en-US" dirty="0"/>
              <a:t>blood can be found after injuries or fractures of osteophytes (blood is also a sign of</a:t>
            </a:r>
            <a:r>
              <a:rPr lang="sr-Latn-RS" dirty="0"/>
              <a:t> </a:t>
            </a:r>
            <a:r>
              <a:rPr lang="en-US" dirty="0"/>
              <a:t>villonodular synovitis)</a:t>
            </a:r>
          </a:p>
        </p:txBody>
      </p:sp>
    </p:spTree>
    <p:extLst>
      <p:ext uri="{BB962C8B-B14F-4D97-AF65-F5344CB8AC3E}">
        <p14:creationId xmlns:p14="http://schemas.microsoft.com/office/powerpoint/2010/main" val="340340522"/>
      </p:ext>
    </p:extLst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4D00D-FEA3-8D02-7369-D3F6CC52E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8591-0CC0-82E5-1CBA-53C1A52B9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5956" y="1600201"/>
            <a:ext cx="10366443" cy="4525963"/>
          </a:xfrm>
        </p:spPr>
        <p:txBody>
          <a:bodyPr/>
          <a:lstStyle/>
          <a:p>
            <a:r>
              <a:rPr lang="en-US" sz="2800" dirty="0"/>
              <a:t>Smear, microbiological findings,</a:t>
            </a:r>
          </a:p>
          <a:p>
            <a:r>
              <a:rPr lang="en-US" sz="2800" dirty="0"/>
              <a:t>Microscopy with polarized light (gout)</a:t>
            </a:r>
          </a:p>
          <a:p>
            <a:r>
              <a:rPr lang="en-US" sz="2800" dirty="0"/>
              <a:t>Diagnostic arthroscopy</a:t>
            </a:r>
          </a:p>
        </p:txBody>
      </p:sp>
    </p:spTree>
    <p:extLst>
      <p:ext uri="{BB962C8B-B14F-4D97-AF65-F5344CB8AC3E}">
        <p14:creationId xmlns:p14="http://schemas.microsoft.com/office/powerpoint/2010/main" val="904470737"/>
      </p:ext>
    </p:extLst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77732-35D8-A682-8035-2A97BE029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5C29C-0822-DF39-37AE-CE72AFB16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4050" y="1600201"/>
            <a:ext cx="10298349" cy="4525963"/>
          </a:xfrm>
        </p:spPr>
        <p:txBody>
          <a:bodyPr/>
          <a:lstStyle/>
          <a:p>
            <a:r>
              <a:rPr lang="en-US" sz="2800" dirty="0"/>
              <a:t>The diagnosis is based on</a:t>
            </a:r>
            <a:r>
              <a:rPr lang="sr-Latn-RS" sz="2800" dirty="0"/>
              <a:t>:</a:t>
            </a:r>
            <a:endParaRPr lang="en-US" sz="2800" dirty="0"/>
          </a:p>
          <a:p>
            <a:r>
              <a:rPr lang="en-US" sz="2800" dirty="0"/>
              <a:t>clinical and radiological findings</a:t>
            </a:r>
          </a:p>
          <a:p>
            <a:r>
              <a:rPr lang="en-US" sz="2800" dirty="0"/>
              <a:t>Pain when moving and palpating the joint,</a:t>
            </a:r>
          </a:p>
          <a:p>
            <a:r>
              <a:rPr lang="en-US" sz="2800" dirty="0"/>
              <a:t>crepitations, joint thickening, effusion,</a:t>
            </a:r>
          </a:p>
          <a:p>
            <a:r>
              <a:rPr lang="en-US" sz="2800" dirty="0"/>
              <a:t>limited movements and muscle atrophy</a:t>
            </a:r>
          </a:p>
          <a:p>
            <a:r>
              <a:rPr lang="en-US" sz="2800" dirty="0"/>
              <a:t>X-ray</a:t>
            </a:r>
          </a:p>
        </p:txBody>
      </p:sp>
    </p:spTree>
    <p:extLst>
      <p:ext uri="{BB962C8B-B14F-4D97-AF65-F5344CB8AC3E}">
        <p14:creationId xmlns:p14="http://schemas.microsoft.com/office/powerpoint/2010/main" val="3565124771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04A0A-F8D9-86FC-DF4F-98DDFA042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C54F2-9FC3-5CFD-373F-592B56000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Estimates of the number of patients for the whole world</a:t>
            </a:r>
          </a:p>
          <a:p>
            <a:r>
              <a:rPr lang="en-US" sz="3600" dirty="0"/>
              <a:t>Low Back pain 632,045 mil</a:t>
            </a:r>
          </a:p>
          <a:p>
            <a:r>
              <a:rPr lang="en-US" sz="3600" dirty="0"/>
              <a:t>Neck pain 332,049 mil</a:t>
            </a:r>
          </a:p>
          <a:p>
            <a:r>
              <a:rPr lang="en-US" sz="3600" dirty="0"/>
              <a:t>Knee OA 250,785 mil</a:t>
            </a:r>
          </a:p>
          <a:p>
            <a:r>
              <a:rPr lang="en-US" sz="3600" dirty="0"/>
              <a:t>Other musculoskeletal diseases 560,978 million</a:t>
            </a:r>
          </a:p>
          <a:p>
            <a:r>
              <a:rPr lang="en-US" sz="3600" dirty="0"/>
              <a:t>(Lancet 15 December 2012)</a:t>
            </a:r>
          </a:p>
        </p:txBody>
      </p:sp>
    </p:spTree>
    <p:extLst>
      <p:ext uri="{BB962C8B-B14F-4D97-AF65-F5344CB8AC3E}">
        <p14:creationId xmlns:p14="http://schemas.microsoft.com/office/powerpoint/2010/main" val="2749990514"/>
      </p:ext>
    </p:extLst>
  </p:cSld>
  <p:clrMapOvr>
    <a:masterClrMapping/>
  </p:clrMapOvr>
  <p:transition>
    <p:dissolv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E9B20-1BA3-6020-F386-09C3D39E3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DIFFERENTIAL</a:t>
            </a:r>
            <a:r>
              <a:rPr lang="sr-Latn-RS" dirty="0"/>
              <a:t> </a:t>
            </a:r>
            <a:r>
              <a:rPr lang="en-US" dirty="0"/>
              <a:t>DIAGNOSIS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ED6E0-E869-3ED0-3CB9-BD6FF984E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6502" y="1600201"/>
            <a:ext cx="10385898" cy="4525963"/>
          </a:xfrm>
        </p:spPr>
        <p:txBody>
          <a:bodyPr/>
          <a:lstStyle/>
          <a:p>
            <a:r>
              <a:rPr lang="en-US" sz="2800" dirty="0"/>
              <a:t>Rapid-onset synovitis:</a:t>
            </a:r>
          </a:p>
          <a:p>
            <a:r>
              <a:rPr lang="en-US" sz="2800" dirty="0"/>
              <a:t>monoarticular rheumatism,</a:t>
            </a:r>
          </a:p>
          <a:p>
            <a:r>
              <a:rPr lang="en-US" sz="2800" dirty="0"/>
              <a:t>gout ... (laboratory help)</a:t>
            </a:r>
          </a:p>
          <a:p>
            <a:r>
              <a:rPr lang="en-US" sz="2800" dirty="0"/>
              <a:t>fist</a:t>
            </a:r>
          </a:p>
          <a:p>
            <a:r>
              <a:rPr lang="en-US" sz="2800" dirty="0"/>
              <a:t>RA,</a:t>
            </a:r>
          </a:p>
          <a:p>
            <a:r>
              <a:rPr lang="en-US" sz="2800" dirty="0"/>
              <a:t>psoriatic arthritis</a:t>
            </a:r>
          </a:p>
        </p:txBody>
      </p:sp>
    </p:spTree>
    <p:extLst>
      <p:ext uri="{BB962C8B-B14F-4D97-AF65-F5344CB8AC3E}">
        <p14:creationId xmlns:p14="http://schemas.microsoft.com/office/powerpoint/2010/main" val="3156598190"/>
      </p:ext>
    </p:extLst>
  </p:cSld>
  <p:clrMapOvr>
    <a:masterClrMapping/>
  </p:clrMapOvr>
  <p:transition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BE0CB-7432-AD1F-79B7-D3CD77861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AND TREATMENT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1F790-DC15-F30B-5D24-E4625DB27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6502" y="1600201"/>
            <a:ext cx="10385898" cy="4525963"/>
          </a:xfrm>
        </p:spPr>
        <p:txBody>
          <a:bodyPr/>
          <a:lstStyle/>
          <a:p>
            <a:r>
              <a:rPr lang="en-US"/>
              <a:t>Conservative (nonsurgical) treatments include:</a:t>
            </a:r>
          </a:p>
          <a:p>
            <a:endParaRPr lang="en-US"/>
          </a:p>
          <a:p>
            <a:r>
              <a:rPr lang="en-US"/>
              <a:t>Medication: Anti-inflammatory and pain medications may help relieve your arthritis symptoms. Some medications, called biologics, target your immune system's inflammatory response. A healthcare provider may recommend biologics for your rheumatoid or psoriatic arthritis.</a:t>
            </a:r>
          </a:p>
          <a:p>
            <a:r>
              <a:rPr lang="en-US"/>
              <a:t>Physical therapy: Rehabilitation can help improve strength, range of motion, and overall mobility. Therapists can teach you how to adjust your daily activities to ease arthritic pain.</a:t>
            </a:r>
          </a:p>
          <a:p>
            <a:r>
              <a:rPr lang="en-US"/>
              <a:t>Therapeutic injections: Cortisone shots may help temporarily relieve pain and inflammation in your joints. Arthritis in certain joints, such as your knee, may improve with a treatment called viscosupplementation. It injects lubricant to help joints move smoothly.</a:t>
            </a:r>
          </a:p>
        </p:txBody>
      </p:sp>
    </p:spTree>
    <p:extLst>
      <p:ext uri="{BB962C8B-B14F-4D97-AF65-F5344CB8AC3E}">
        <p14:creationId xmlns:p14="http://schemas.microsoft.com/office/powerpoint/2010/main" val="3221436796"/>
      </p:ext>
    </p:extLst>
  </p:cSld>
  <p:clrMapOvr>
    <a:masterClrMapping/>
  </p:clrMapOvr>
  <p:transition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B97C3-E172-8BDA-FCAE-F901B8418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AND TREATMENT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F8C92-0B00-E642-9EF7-A3F79BFDFE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5684" y="1600201"/>
            <a:ext cx="5126478" cy="4525963"/>
          </a:xfrm>
        </p:spPr>
        <p:txBody>
          <a:bodyPr/>
          <a:lstStyle/>
          <a:p>
            <a:r>
              <a:rPr lang="sr-Latn-RS" dirty="0"/>
              <a:t>Surgical treatment:</a:t>
            </a:r>
          </a:p>
          <a:p>
            <a:r>
              <a:rPr lang="sr-Latn-RS" dirty="0"/>
              <a:t>Osteotomies (biological procedures)</a:t>
            </a:r>
          </a:p>
          <a:p>
            <a:r>
              <a:rPr lang="sr-Latn-RS" dirty="0"/>
              <a:t>Arthrodesis</a:t>
            </a:r>
          </a:p>
          <a:p>
            <a:r>
              <a:rPr lang="sr-Latn-RS" dirty="0"/>
              <a:t>Arthroplasties (THA, TKA, TSA...)</a:t>
            </a:r>
            <a:endParaRPr lang="en-US" dirty="0"/>
          </a:p>
        </p:txBody>
      </p:sp>
      <p:pic>
        <p:nvPicPr>
          <p:cNvPr id="1026" name="Picture 2" descr="Hip replacement - Wikipedia">
            <a:extLst>
              <a:ext uri="{FF2B5EF4-FFF2-40B4-BE49-F238E27FC236}">
                <a16:creationId xmlns:a16="http://schemas.microsoft.com/office/drawing/2014/main" id="{4C41DF46-3BC6-0A56-2821-A6C9E0DB2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55" y="3765922"/>
            <a:ext cx="23431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tal knee replacement | GPonline">
            <a:extLst>
              <a:ext uri="{FF2B5EF4-FFF2-40B4-BE49-F238E27FC236}">
                <a16:creationId xmlns:a16="http://schemas.microsoft.com/office/drawing/2014/main" id="{A1F9FC92-76F4-DFEE-1335-8662388FC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2" y="3765922"/>
            <a:ext cx="2619375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atients Undergoing Anatomic Total Shoulder Arthroplasty Achieve Clinically  Significant Outcomes Faster than those Undergoing Reverse Shoulder  Arthroplasty — Michael Fu, MD - HSS Shoulder Surgery">
            <a:extLst>
              <a:ext uri="{FF2B5EF4-FFF2-40B4-BE49-F238E27FC236}">
                <a16:creationId xmlns:a16="http://schemas.microsoft.com/office/drawing/2014/main" id="{65756CCD-E8C0-C05B-E4E3-8B5FAE91F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194" y="3765921"/>
            <a:ext cx="2828925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599088"/>
      </p:ext>
    </p:extLst>
  </p:cSld>
  <p:clrMapOvr>
    <a:masterClrMapping/>
  </p:clrMapOvr>
  <p:transition>
    <p:dissolv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777CDB-FCC0-9380-F37B-635DCCE1C5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EB286A-D3A3-E171-51B0-6847C40B73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92B6EB-9965-A5A2-35D9-283791698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799" y="3769975"/>
            <a:ext cx="6572250" cy="2333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FB7448-33DD-E45C-1C96-A428DB338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624" y="3779500"/>
            <a:ext cx="40671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97428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24EF9-6CD4-EC97-05B3-4C7A0FFB51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</p:spPr>
        <p:txBody>
          <a:bodyPr/>
          <a:lstStyle/>
          <a:p>
            <a:r>
              <a:rPr lang="en-US" dirty="0"/>
              <a:t>The most common individual causes of disability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6F85F2-5D90-519B-2AAF-43B8D22AB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167" y="1422821"/>
            <a:ext cx="8237908" cy="508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66025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84421-6F7F-2AB7-2977-AC0EEB9FD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ARTHROSIS /OSTEOARTHRITIS (USA)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E5547-9424-3506-683C-9DA33EA3D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Arthrosis is characterized by uneven loss of joint cartilage, osteosclerosis with formation hypertrophic growths on the edges of joint bodies and capsule thickening</a:t>
            </a:r>
          </a:p>
          <a:p>
            <a:r>
              <a:rPr lang="en-US" dirty="0"/>
              <a:t>Clinically, the condition is characterized by pain in the joints,</a:t>
            </a:r>
          </a:p>
          <a:p>
            <a:r>
              <a:rPr lang="en-US" dirty="0"/>
              <a:t>restriction of movement, crepitations, occasional effusions and</a:t>
            </a:r>
          </a:p>
          <a:p>
            <a:r>
              <a:rPr lang="en-US" dirty="0"/>
              <a:t>different degrees of local inflammation</a:t>
            </a:r>
          </a:p>
          <a:p>
            <a:r>
              <a:rPr lang="en-US" dirty="0"/>
              <a:t>Spondylosis; </a:t>
            </a:r>
          </a:p>
          <a:p>
            <a:r>
              <a:rPr lang="en-US" dirty="0"/>
              <a:t>Coxarthrosis; </a:t>
            </a:r>
          </a:p>
          <a:p>
            <a:r>
              <a:rPr lang="en-US" dirty="0" err="1"/>
              <a:t>Gonarthrosis</a:t>
            </a:r>
            <a:r>
              <a:rPr lang="en-US" dirty="0"/>
              <a:t>;</a:t>
            </a:r>
          </a:p>
          <a:p>
            <a:r>
              <a:rPr lang="en-US" dirty="0"/>
              <a:t> Arthrosis ...</a:t>
            </a:r>
          </a:p>
        </p:txBody>
      </p:sp>
    </p:spTree>
    <p:extLst>
      <p:ext uri="{BB962C8B-B14F-4D97-AF65-F5344CB8AC3E}">
        <p14:creationId xmlns:p14="http://schemas.microsoft.com/office/powerpoint/2010/main" val="4153387536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E43D1-59F4-E77C-37CE-C046AA13C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Epidemiology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204E5-4523-DCA4-173E-E88464028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in both sexes, in all races and social classes</a:t>
            </a:r>
          </a:p>
          <a:p>
            <a:r>
              <a:rPr lang="en-US" sz="2800" dirty="0"/>
              <a:t>over 60% of people over the age of 35 have some of</a:t>
            </a:r>
          </a:p>
          <a:p>
            <a:r>
              <a:rPr lang="en-US" sz="2800" dirty="0"/>
              <a:t>rheumatic symptoms that vary from occasional</a:t>
            </a:r>
          </a:p>
          <a:p>
            <a:r>
              <a:rPr lang="en-US" sz="2800" dirty="0"/>
              <a:t>of pain in the LM apparatus to very severe deformities with</a:t>
            </a:r>
          </a:p>
          <a:p>
            <a:r>
              <a:rPr lang="en-US" sz="2800" dirty="0"/>
              <a:t>constant pains.</a:t>
            </a:r>
          </a:p>
          <a:p>
            <a:r>
              <a:rPr lang="en-US" sz="2800" dirty="0"/>
              <a:t>It is estimated that in the world 9.6% of men and</a:t>
            </a:r>
          </a:p>
          <a:p>
            <a:r>
              <a:rPr lang="en-US" sz="2800" dirty="0"/>
              <a:t>18.0% of women aged ≥ 60 years suffer from</a:t>
            </a:r>
          </a:p>
          <a:p>
            <a:r>
              <a:rPr lang="en-US" sz="2800" dirty="0"/>
              <a:t>symptomatic osteoarthritis</a:t>
            </a:r>
          </a:p>
        </p:txBody>
      </p:sp>
    </p:spTree>
    <p:extLst>
      <p:ext uri="{BB962C8B-B14F-4D97-AF65-F5344CB8AC3E}">
        <p14:creationId xmlns:p14="http://schemas.microsoft.com/office/powerpoint/2010/main" val="2381134276"/>
      </p:ext>
    </p:ext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D1DEB-7BC0-9D10-5950-C610FF26B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Epidemiology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7A14D-9908-BFFA-A5B7-7C673DB02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X-ray: 85% of respondents have changes between the ages of 55-64.</a:t>
            </a:r>
          </a:p>
          <a:p>
            <a:r>
              <a:rPr lang="en-US" dirty="0"/>
              <a:t>X-ray: 10% of respondents have changes between the ages of 15-24.</a:t>
            </a:r>
          </a:p>
          <a:p>
            <a:r>
              <a:rPr lang="en-US" dirty="0"/>
              <a:t>Radiographic studies (prevalence)</a:t>
            </a:r>
          </a:p>
          <a:p>
            <a:r>
              <a:rPr lang="en-US" dirty="0"/>
              <a:t>population aged ≥ 45 years</a:t>
            </a:r>
          </a:p>
          <a:p>
            <a:r>
              <a:rPr lang="en-US" dirty="0"/>
              <a:t>Knee arthrosis: 14.1% for men and 22.8% for women</a:t>
            </a:r>
          </a:p>
          <a:p>
            <a:r>
              <a:rPr lang="en-US" dirty="0"/>
              <a:t>Hip arthrosis: 1.9% in men and 2.3% in women</a:t>
            </a:r>
          </a:p>
        </p:txBody>
      </p:sp>
    </p:spTree>
    <p:extLst>
      <p:ext uri="{BB962C8B-B14F-4D97-AF65-F5344CB8AC3E}">
        <p14:creationId xmlns:p14="http://schemas.microsoft.com/office/powerpoint/2010/main" val="727110559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EE66E-0DB7-5AE4-C543-375B6A3D8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Epidemiology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AB34740-A287-F8E2-7996-D3EE3BEFE0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2112" y="1605064"/>
            <a:ext cx="10186694" cy="4464996"/>
          </a:xfrm>
        </p:spPr>
      </p:pic>
    </p:spTree>
    <p:extLst>
      <p:ext uri="{BB962C8B-B14F-4D97-AF65-F5344CB8AC3E}">
        <p14:creationId xmlns:p14="http://schemas.microsoft.com/office/powerpoint/2010/main" val="2944170350"/>
      </p:ext>
    </p:extLst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30F51F9-B4BF-4C79-AC9A-B6A20CD0DA4F}" vid="{63B247AF-0A26-444F-8CEB-FCDF7F6C5A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Tumors in children</Template>
  <TotalTime>186</TotalTime>
  <Words>1263</Words>
  <Application>Microsoft Office PowerPoint</Application>
  <PresentationFormat>Widescreen</PresentationFormat>
  <Paragraphs>195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Calibri</vt:lpstr>
      <vt:lpstr>ComicSansMS</vt:lpstr>
      <vt:lpstr>Theme1</vt:lpstr>
      <vt:lpstr>Degenerative diseases of the bone-joint system</vt:lpstr>
      <vt:lpstr>Rheumatic diseases</vt:lpstr>
      <vt:lpstr>Medical and socio-economic importance</vt:lpstr>
      <vt:lpstr>PowerPoint Presentation</vt:lpstr>
      <vt:lpstr>The most common individual causes of disability</vt:lpstr>
      <vt:lpstr>ARTHROSIS /OSTEOARTHRITIS (USA)</vt:lpstr>
      <vt:lpstr>Epidemiology</vt:lpstr>
      <vt:lpstr>Epidemiology</vt:lpstr>
      <vt:lpstr>Epidemiology</vt:lpstr>
      <vt:lpstr>Etiology</vt:lpstr>
      <vt:lpstr>Etiology</vt:lpstr>
      <vt:lpstr>Etiology - secondary arthrosis</vt:lpstr>
      <vt:lpstr>Pathoanatomy</vt:lpstr>
      <vt:lpstr>Pathoanatomy</vt:lpstr>
      <vt:lpstr>Primary arthrosis</vt:lpstr>
      <vt:lpstr>Primary arthrosis</vt:lpstr>
      <vt:lpstr>Clinical manifestations</vt:lpstr>
      <vt:lpstr>THE PAIN</vt:lpstr>
      <vt:lpstr>THE PAIN</vt:lpstr>
      <vt:lpstr>Rheumatic pain</vt:lpstr>
      <vt:lpstr>STIFFNESS</vt:lpstr>
      <vt:lpstr>DEFORMATION</vt:lpstr>
      <vt:lpstr>PowerPoint Presentation</vt:lpstr>
      <vt:lpstr>The Heberdens and Bouchards nods</vt:lpstr>
      <vt:lpstr>Medical history</vt:lpstr>
      <vt:lpstr>Physical findings</vt:lpstr>
      <vt:lpstr>Clinical findings</vt:lpstr>
      <vt:lpstr>X-ray</vt:lpstr>
      <vt:lpstr>X-ray</vt:lpstr>
      <vt:lpstr>X-ray</vt:lpstr>
      <vt:lpstr>Kellgren-Lawrence</vt:lpstr>
      <vt:lpstr>X-ray</vt:lpstr>
      <vt:lpstr>MRI</vt:lpstr>
      <vt:lpstr>MRI</vt:lpstr>
      <vt:lpstr>Tönnis Classification of Osteoarthritis by Radiographic Changes  </vt:lpstr>
      <vt:lpstr>Secondary osteoarthrosis</vt:lpstr>
      <vt:lpstr>PowerPoint Presentation</vt:lpstr>
      <vt:lpstr>PowerPoint Presentation</vt:lpstr>
      <vt:lpstr>PowerPoint Presentation</vt:lpstr>
      <vt:lpstr>DIFFERENTIAL DIAGNOSIS</vt:lpstr>
      <vt:lpstr>MANAGEMENT AND TREATMENT</vt:lpstr>
      <vt:lpstr>MANAGEMENT AND TREATMENT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Degenerative diseases of the bone-joint system</dc:title>
  <dc:creator>Yeljko</dc:creator>
  <cp:lastModifiedBy>Yeljko</cp:lastModifiedBy>
  <cp:revision>3</cp:revision>
  <dcterms:created xsi:type="dcterms:W3CDTF">2023-09-06T10:08:41Z</dcterms:created>
  <dcterms:modified xsi:type="dcterms:W3CDTF">2023-09-06T13:15:32Z</dcterms:modified>
</cp:coreProperties>
</file>